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32" r:id="rId3"/>
    <p:sldId id="367" r:id="rId4"/>
    <p:sldId id="345" r:id="rId5"/>
    <p:sldId id="273" r:id="rId6"/>
    <p:sldId id="300" r:id="rId7"/>
    <p:sldId id="276" r:id="rId8"/>
    <p:sldId id="277" r:id="rId9"/>
    <p:sldId id="292" r:id="rId10"/>
    <p:sldId id="282" r:id="rId11"/>
    <p:sldId id="355" r:id="rId12"/>
    <p:sldId id="287" r:id="rId13"/>
    <p:sldId id="316" r:id="rId14"/>
    <p:sldId id="317" r:id="rId15"/>
    <p:sldId id="318" r:id="rId16"/>
    <p:sldId id="320" r:id="rId17"/>
    <p:sldId id="321" r:id="rId18"/>
    <p:sldId id="322" r:id="rId19"/>
    <p:sldId id="323" r:id="rId20"/>
    <p:sldId id="288" r:id="rId21"/>
    <p:sldId id="289" r:id="rId22"/>
    <p:sldId id="290" r:id="rId23"/>
    <p:sldId id="279" r:id="rId24"/>
    <p:sldId id="353" r:id="rId25"/>
    <p:sldId id="354" r:id="rId26"/>
    <p:sldId id="280" r:id="rId27"/>
    <p:sldId id="281" r:id="rId28"/>
    <p:sldId id="294" r:id="rId29"/>
    <p:sldId id="295" r:id="rId30"/>
    <p:sldId id="361" r:id="rId31"/>
    <p:sldId id="342" r:id="rId32"/>
    <p:sldId id="362" r:id="rId33"/>
    <p:sldId id="363" r:id="rId34"/>
    <p:sldId id="364" r:id="rId35"/>
    <p:sldId id="365" r:id="rId36"/>
    <p:sldId id="366" r:id="rId37"/>
    <p:sldId id="296" r:id="rId38"/>
    <p:sldId id="299" r:id="rId39"/>
    <p:sldId id="314" r:id="rId40"/>
    <p:sldId id="298" r:id="rId41"/>
    <p:sldId id="360" r:id="rId42"/>
    <p:sldId id="356" r:id="rId43"/>
    <p:sldId id="359" r:id="rId44"/>
    <p:sldId id="307" r:id="rId45"/>
    <p:sldId id="308" r:id="rId46"/>
    <p:sldId id="357" r:id="rId47"/>
    <p:sldId id="311" r:id="rId48"/>
    <p:sldId id="309" r:id="rId49"/>
    <p:sldId id="302" r:id="rId50"/>
    <p:sldId id="328" r:id="rId51"/>
    <p:sldId id="358" r:id="rId52"/>
    <p:sldId id="330" r:id="rId53"/>
    <p:sldId id="34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 autoAdjust="0"/>
    <p:restoredTop sz="84824" autoAdjust="0"/>
  </p:normalViewPr>
  <p:slideViewPr>
    <p:cSldViewPr snapToGrid="0">
      <p:cViewPr varScale="1">
        <p:scale>
          <a:sx n="74" d="100"/>
          <a:sy n="74" d="100"/>
        </p:scale>
        <p:origin x="5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pressure vs MCS</a:t>
            </a:r>
            <a:r>
              <a:rPr lang="en-US" baseline="0" dirty="0" smtClean="0"/>
              <a:t> </a:t>
            </a:r>
            <a:r>
              <a:rPr lang="en-US" dirty="0" smtClean="0"/>
              <a:t>to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simulation and then start talking about CBMC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5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include an image</a:t>
            </a:r>
            <a:r>
              <a:rPr lang="en-US" baseline="0" dirty="0" smtClean="0"/>
              <a:t> of each equilibrated box.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0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add a citation to the literature for the </a:t>
            </a:r>
            <a:r>
              <a:rPr lang="en-US" dirty="0" err="1" smtClean="0"/>
              <a:t>Yianno</a:t>
            </a:r>
            <a:r>
              <a:rPr lang="en-US" dirty="0" smtClean="0"/>
              <a:t>…data.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1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Molecule should be “molecules”; “probability of distribution” should be P(N).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redundant.  Just have one force field entry,</a:t>
            </a:r>
            <a:r>
              <a:rPr lang="en-US" baseline="0" dirty="0" smtClean="0"/>
              <a:t> since they are both the same.  Put bonds and angles on the same slide.  This is a lot of text to expect people will notice the units are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5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r>
              <a:rPr lang="en-US" baseline="0" dirty="0" smtClean="0"/>
              <a:t> with slide 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need one type here, since they are identical.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font size to</a:t>
            </a:r>
            <a:r>
              <a:rPr lang="en-US" baseline="0" dirty="0" smtClean="0"/>
              <a:t> 20 or 24.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1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0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30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63.png"/><Relationship Id="rId4" Type="http://schemas.openxmlformats.org/officeDocument/2006/relationships/image" Target="../media/image440.png"/><Relationship Id="rId9" Type="http://schemas.openxmlformats.org/officeDocument/2006/relationships/image" Target="../media/image4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Atom type</a:t>
              </a:r>
              <a:endParaRPr lang="en-US" sz="200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Atom name</a:t>
              </a:r>
              <a:endParaRPr lang="en-US" sz="20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Partial charges</a:t>
              </a:r>
              <a:endParaRPr lang="en-US" dirty="0"/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758314" y="2208316"/>
            <a:ext cx="64010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DIHEDRALS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V(dihedral) = </a:t>
            </a:r>
            <a:r>
              <a:rPr lang="en-US" sz="2200" dirty="0" err="1"/>
              <a:t>Kchi</a:t>
            </a:r>
            <a:r>
              <a:rPr lang="en-US" sz="2200" dirty="0"/>
              <a:t>(1 + cos(n(chi) - delta))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types         </a:t>
            </a:r>
            <a:r>
              <a:rPr lang="en-US" sz="2200" dirty="0" err="1">
                <a:solidFill>
                  <a:srgbClr val="FF0000"/>
                </a:solidFill>
              </a:rPr>
              <a:t>Kchi</a:t>
            </a:r>
            <a:r>
              <a:rPr lang="en-US" sz="2200" dirty="0">
                <a:solidFill>
                  <a:srgbClr val="FF0000"/>
                </a:solidFill>
              </a:rPr>
              <a:t>(K/mole)        n     </a:t>
            </a:r>
            <a:r>
              <a:rPr lang="en-US" sz="2200" dirty="0"/>
              <a:t>delta(degree) </a:t>
            </a:r>
          </a:p>
          <a:p>
            <a:r>
              <a:rPr lang="en-US" sz="2200" dirty="0"/>
              <a:t>X   CH2 CH2 X           0.000000          0        0.0    ! </a:t>
            </a:r>
          </a:p>
          <a:p>
            <a:r>
              <a:rPr lang="en-US" sz="2200" dirty="0"/>
              <a:t>X   CH2 CH2 X       355.029964          1        0.0    ! </a:t>
            </a:r>
          </a:p>
          <a:p>
            <a:r>
              <a:rPr lang="en-US" sz="2200" dirty="0"/>
              <a:t>X   CH2 CH2 X        -68.189775          2    180.0   ! </a:t>
            </a:r>
          </a:p>
          <a:p>
            <a:r>
              <a:rPr lang="en-US" sz="2200" dirty="0"/>
              <a:t>X   CH2 CH2 X       791.317812          3         0.0   !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274490" y="1872888"/>
            <a:ext cx="3716336" cy="2111555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6583066" y="4736740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66" y="4736740"/>
                <a:ext cx="5334281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31932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641609" y="1686167"/>
            <a:ext cx="1137376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</a:t>
            </a:r>
            <a:r>
              <a:rPr lang="en-US" sz="2200" dirty="0">
                <a:solidFill>
                  <a:srgbClr val="FF0000"/>
                </a:solidFill>
              </a:rPr>
              <a:t>(K) 	sigma(A)	</a:t>
            </a:r>
            <a:r>
              <a:rPr lang="en-US" sz="2200" dirty="0" smtClean="0">
                <a:solidFill>
                  <a:srgbClr val="FF0000"/>
                </a:solidFill>
              </a:rPr>
              <a:t>n</a:t>
            </a: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/>
              <a:t>eps,1-4</a:t>
            </a:r>
            <a:r>
              <a:rPr lang="en-US" sz="2200" dirty="0">
                <a:solidFill>
                  <a:srgbClr val="FF0000"/>
                </a:solidFill>
              </a:rPr>
              <a:t>(K) 	sigma,1-4(A)	n,1-4      !description</a:t>
            </a:r>
            <a:endParaRPr lang="en-US" sz="2200" dirty="0"/>
          </a:p>
          <a:p>
            <a:r>
              <a:rPr lang="en-US" sz="2200" dirty="0" smtClean="0"/>
              <a:t>OT</a:t>
            </a:r>
            <a:r>
              <a:rPr lang="en-US" sz="2200" dirty="0" smtClean="0"/>
              <a:t>    </a:t>
            </a:r>
            <a:r>
              <a:rPr lang="en-US" sz="2200" dirty="0"/>
              <a:t>	               </a:t>
            </a:r>
            <a:r>
              <a:rPr lang="en-US" sz="2200" dirty="0" smtClean="0"/>
              <a:t>78.2054  3.167</a:t>
            </a:r>
            <a:r>
              <a:rPr lang="en-US" sz="2200" dirty="0"/>
              <a:t>	</a:t>
            </a:r>
            <a:r>
              <a:rPr lang="en-US" sz="2200" dirty="0" smtClean="0"/>
              <a:t>              12   </a:t>
            </a:r>
            <a:r>
              <a:rPr lang="en-US" sz="2200" dirty="0"/>
              <a:t>	 0.00		0.000		0 	! SPCE</a:t>
            </a:r>
          </a:p>
          <a:p>
            <a:r>
              <a:rPr lang="en-US" sz="2200" dirty="0"/>
              <a:t>HT     		0.0000     0.000      	</a:t>
            </a:r>
            <a:r>
              <a:rPr lang="en-US" sz="2200" dirty="0" smtClean="0"/>
              <a:t>12   </a:t>
            </a:r>
            <a:r>
              <a:rPr lang="en-US" sz="2200" dirty="0"/>
              <a:t>	 0.00	     	0.000      	</a:t>
            </a:r>
            <a:r>
              <a:rPr lang="en-US" sz="2200" dirty="0" smtClean="0"/>
              <a:t>0 </a:t>
            </a:r>
            <a:r>
              <a:rPr lang="en-US" sz="2200" dirty="0"/>
              <a:t>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175988"/>
            <a:ext cx="113737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NBFIX_MIE 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! V(</a:t>
            </a:r>
            <a:r>
              <a:rPr lang="en-US" sz="2000" dirty="0" err="1"/>
              <a:t>mie</a:t>
            </a:r>
            <a:r>
              <a:rPr lang="en-US" sz="2000" dirty="0"/>
              <a:t>) = 4*eps*((</a:t>
            </a:r>
            <a:r>
              <a:rPr lang="en-US" sz="2000" dirty="0" err="1"/>
              <a:t>sig_ij</a:t>
            </a:r>
            <a:r>
              <a:rPr lang="en-US" sz="2000" dirty="0"/>
              <a:t>/</a:t>
            </a:r>
            <a:r>
              <a:rPr lang="en-US" sz="2000" dirty="0" err="1"/>
              <a:t>r_ij</a:t>
            </a:r>
            <a:r>
              <a:rPr lang="en-US" sz="2000" dirty="0"/>
              <a:t>)**n-(</a:t>
            </a:r>
            <a:r>
              <a:rPr lang="en-US" sz="2000" dirty="0" err="1"/>
              <a:t>sig_ij</a:t>
            </a:r>
            <a:r>
              <a:rPr lang="en-US" sz="2000" dirty="0"/>
              <a:t>/</a:t>
            </a:r>
            <a:r>
              <a:rPr lang="en-US" sz="2000" dirty="0" err="1"/>
              <a:t>r_ij</a:t>
            </a:r>
            <a:r>
              <a:rPr lang="en-US" sz="2000" dirty="0"/>
              <a:t>)**6)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!type1    type2	eps</a:t>
            </a:r>
            <a:r>
              <a:rPr lang="en-US" sz="2000" dirty="0">
                <a:solidFill>
                  <a:srgbClr val="FF0000"/>
                </a:solidFill>
              </a:rPr>
              <a:t>(K) 	sigma</a:t>
            </a:r>
            <a:r>
              <a:rPr lang="en-US" sz="2000" dirty="0"/>
              <a:t>(A)		n	eps,1-4(</a:t>
            </a:r>
            <a:r>
              <a:rPr lang="en-US" sz="2000" dirty="0">
                <a:solidFill>
                  <a:srgbClr val="FF0000"/>
                </a:solidFill>
              </a:rPr>
              <a:t>K</a:t>
            </a:r>
            <a:r>
              <a:rPr lang="en-US" sz="2000" dirty="0"/>
              <a:t>) 	</a:t>
            </a:r>
            <a:r>
              <a:rPr lang="en-US" sz="2000" dirty="0">
                <a:solidFill>
                  <a:srgbClr val="FF0000"/>
                </a:solidFill>
              </a:rPr>
              <a:t>sigma</a:t>
            </a:r>
            <a:r>
              <a:rPr lang="en-US" sz="2000" dirty="0"/>
              <a:t>,1-4(A)	n,1-4      !description</a:t>
            </a:r>
          </a:p>
          <a:p>
            <a:r>
              <a:rPr lang="en-US" sz="2000" dirty="0"/>
              <a:t>C   	C     	0.00	0.000		0   	 0.00		0.000		0 	! </a:t>
            </a:r>
          </a:p>
          <a:p>
            <a:r>
              <a:rPr lang="en-US" sz="2000" dirty="0"/>
              <a:t>C   	H     	0.00	0.000		0      	 0.00      		0.000		0 	! </a:t>
            </a:r>
          </a:p>
          <a:p>
            <a:r>
              <a:rPr lang="en-US" sz="2000" dirty="0"/>
              <a:t>C   	O      	0.00       	0.000      	</a:t>
            </a:r>
            <a:r>
              <a:rPr lang="en-US" sz="2000" dirty="0" smtClean="0"/>
              <a:t>0   </a:t>
            </a:r>
            <a:r>
              <a:rPr lang="en-US" sz="2000" dirty="0"/>
              <a:t>	 0.00	     	0.000      	</a:t>
            </a:r>
            <a:r>
              <a:rPr lang="en-US" sz="2000" dirty="0" smtClean="0"/>
              <a:t>0 </a:t>
            </a:r>
            <a:r>
              <a:rPr lang="en-US" sz="2000" dirty="0"/>
              <a:t>	! </a:t>
            </a:r>
          </a:p>
          <a:p>
            <a:r>
              <a:rPr lang="en-US" sz="2000" dirty="0"/>
              <a:t>C   	ZN      	0.00       	0.000      	</a:t>
            </a:r>
            <a:r>
              <a:rPr lang="en-US" sz="2000" dirty="0" smtClean="0"/>
              <a:t>0   </a:t>
            </a:r>
            <a:r>
              <a:rPr lang="en-US" sz="2000" dirty="0"/>
              <a:t>	 0.00	     	0.000      	</a:t>
            </a:r>
            <a:r>
              <a:rPr lang="en-US" sz="2000" dirty="0" smtClean="0"/>
              <a:t>0 </a:t>
            </a:r>
            <a:r>
              <a:rPr lang="en-US" sz="2000" dirty="0"/>
              <a:t>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5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171260"/>
            <a:ext cx="12069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NBFIX 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! V(LJ) = </a:t>
            </a:r>
            <a:r>
              <a:rPr lang="en-US" sz="2000" dirty="0" err="1"/>
              <a:t>Eps,i,j</a:t>
            </a:r>
            <a:r>
              <a:rPr lang="en-US" sz="2000" dirty="0"/>
              <a:t>[(</a:t>
            </a:r>
            <a:r>
              <a:rPr lang="en-US" sz="2000" dirty="0" err="1"/>
              <a:t>Rmin,i,j</a:t>
            </a:r>
            <a:r>
              <a:rPr lang="en-US" sz="2000" dirty="0"/>
              <a:t>/</a:t>
            </a:r>
            <a:r>
              <a:rPr lang="en-US" sz="2000" dirty="0" err="1"/>
              <a:t>ri,j</a:t>
            </a:r>
            <a:r>
              <a:rPr lang="en-US" sz="2000" dirty="0"/>
              <a:t>)**12 - 2(</a:t>
            </a:r>
            <a:r>
              <a:rPr lang="en-US" sz="2000" dirty="0" err="1"/>
              <a:t>Rmin,i,j</a:t>
            </a:r>
            <a:r>
              <a:rPr lang="en-US" sz="2000" dirty="0"/>
              <a:t>/</a:t>
            </a:r>
            <a:r>
              <a:rPr lang="en-US" sz="2000" dirty="0" err="1"/>
              <a:t>ri,j</a:t>
            </a:r>
            <a:r>
              <a:rPr lang="en-US" sz="2000" dirty="0"/>
              <a:t>)**6]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! type1    type2 	ignored	eps(</a:t>
            </a:r>
            <a:r>
              <a:rPr lang="en-US" sz="2000" dirty="0">
                <a:solidFill>
                  <a:srgbClr val="FF0000"/>
                </a:solidFill>
              </a:rPr>
              <a:t>Kcal/</a:t>
            </a:r>
            <a:r>
              <a:rPr lang="en-US" sz="2000" dirty="0" err="1">
                <a:solidFill>
                  <a:srgbClr val="FF0000"/>
                </a:solidFill>
              </a:rPr>
              <a:t>mol</a:t>
            </a:r>
            <a:r>
              <a:rPr lang="en-US" sz="2000" dirty="0"/>
              <a:t>)	</a:t>
            </a:r>
            <a:r>
              <a:rPr lang="en-US" sz="2000" dirty="0" err="1">
                <a:solidFill>
                  <a:srgbClr val="FF0000"/>
                </a:solidFill>
              </a:rPr>
              <a:t>Rmin</a:t>
            </a:r>
            <a:r>
              <a:rPr lang="en-US" sz="2000" dirty="0"/>
              <a:t>(A)		ignored	eps,1-4(</a:t>
            </a:r>
            <a:r>
              <a:rPr lang="en-US" sz="2000" dirty="0">
                <a:solidFill>
                  <a:srgbClr val="FF0000"/>
                </a:solidFill>
              </a:rPr>
              <a:t>Kcal/</a:t>
            </a:r>
            <a:r>
              <a:rPr lang="en-US" sz="2000" dirty="0" err="1">
                <a:solidFill>
                  <a:srgbClr val="FF0000"/>
                </a:solidFill>
              </a:rPr>
              <a:t>mol</a:t>
            </a:r>
            <a:r>
              <a:rPr lang="en-US" sz="2000" dirty="0"/>
              <a:t>)	</a:t>
            </a:r>
            <a:r>
              <a:rPr lang="en-US" sz="2000" dirty="0">
                <a:solidFill>
                  <a:srgbClr val="FF0000"/>
                </a:solidFill>
              </a:rPr>
              <a:t>Rmin</a:t>
            </a:r>
            <a:r>
              <a:rPr lang="en-US" sz="2000" dirty="0"/>
              <a:t>,1-4(A)  !description</a:t>
            </a:r>
          </a:p>
          <a:p>
            <a:r>
              <a:rPr lang="en-US" sz="2000" dirty="0"/>
              <a:t>C  	 C    	 0.0      	0.000	 	0.000		 0.0 	0.00 		0.00	          ! </a:t>
            </a:r>
          </a:p>
          <a:p>
            <a:r>
              <a:rPr lang="en-US" sz="2000" dirty="0"/>
              <a:t>C  	 H    	 0.0      	0.000	 	0.000		 0.0 	0.00 		0.00	          ! </a:t>
            </a:r>
          </a:p>
          <a:p>
            <a:r>
              <a:rPr lang="en-US" sz="2000" dirty="0"/>
              <a:t>C  	 O	 0.0      	0.000	 	0.000		 0.0 	0.00 		0.00	          ! </a:t>
            </a:r>
          </a:p>
          <a:p>
            <a:r>
              <a:rPr lang="en-US" sz="2000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3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dirty="0" smtClean="0"/>
              <a:t>are </a:t>
            </a:r>
            <a:r>
              <a:rPr lang="en-US" u="sng" dirty="0" smtClean="0"/>
              <a:t>instantaneous</a:t>
            </a:r>
            <a:r>
              <a:rPr lang="en-US" dirty="0" smtClean="0"/>
              <a:t> </a:t>
            </a:r>
            <a:r>
              <a:rPr lang="en-US" dirty="0"/>
              <a:t>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309500" y="2385981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45135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Equilibrium: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Workshop/NVT_GEMC/</a:t>
            </a:r>
            <a:r>
              <a:rPr lang="en-US" dirty="0" err="1"/>
              <a:t>methylCyclohexane</a:t>
            </a:r>
            <a:endParaRPr lang="en-US" dirty="0"/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5122718"/>
          </a:xfrm>
        </p:spPr>
        <p:txBody>
          <a:bodyPr/>
          <a:lstStyle/>
          <a:p>
            <a:r>
              <a:rPr lang="en-US" dirty="0" smtClean="0"/>
              <a:t>NVT and NPT simulations of SPC/E water</a:t>
            </a:r>
          </a:p>
          <a:p>
            <a:pPr lvl="1"/>
            <a:r>
              <a:rPr lang="en-US" dirty="0" smtClean="0"/>
              <a:t>File I/O, basic data analysis, g(r) calculation, visualization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Gibbs ensemble Monte Carlo simulations of methyl-cyclohexane</a:t>
            </a:r>
          </a:p>
          <a:p>
            <a:pPr lvl="1"/>
            <a:r>
              <a:rPr lang="en-US" dirty="0" smtClean="0"/>
              <a:t>Vapor-liquid equilibria, tips and tricks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Grand canonical Monte Carlo simulations of CO2 adsorption in IRMOF-1</a:t>
            </a:r>
          </a:p>
          <a:p>
            <a:pPr lvl="1"/>
            <a:r>
              <a:rPr lang="en-US" dirty="0" smtClean="0"/>
              <a:t>System setup for adsorption in porous materials.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Control File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BF841D-15A4-704A-B68D-4119E1887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142" y="1506449"/>
            <a:ext cx="3589020" cy="428886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../build/START_BOX_0.pdb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../build/START_BOX_1.pdb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	     ../build/START_BOX_0.psf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  ../build/START_BOX_1.psf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GEMC TYPE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GEMC            </a:t>
            </a:r>
            <a:r>
              <a:rPr lang="en-US" sz="1400" dirty="0">
                <a:solidFill>
                  <a:srgbClr val="FF0000"/>
                </a:solidFill>
              </a:rPr>
              <a:t>NVT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PRESSURE CALC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PressureCalc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true 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 0.28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  <a:r>
              <a:rPr lang="en-US" sz="1400" dirty="0"/>
              <a:t>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CrankShaftFreq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	            </a:t>
            </a:r>
            <a:r>
              <a:rPr lang="en-US" sz="1400" dirty="0">
                <a:solidFill>
                  <a:srgbClr val="FF0000"/>
                </a:solidFill>
              </a:rPr>
              <a:t>0.02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75ABC80-727F-0747-B5E6-99BB2473765B}"/>
              </a:ext>
            </a:extLst>
          </p:cNvPr>
          <p:cNvSpPr txBox="1">
            <a:spLocks/>
          </p:cNvSpPr>
          <p:nvPr/>
        </p:nvSpPr>
        <p:spPr>
          <a:xfrm>
            <a:off x="4248665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0  55.00 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55.00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  55.00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1  73.00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CellBasisVector2  1   0.00  73.00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CellBasisVector3  1   0.00  00.00  73.00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   </a:t>
            </a:r>
            <a:r>
              <a:rPr lang="en-US" sz="1400" dirty="0">
                <a:solidFill>
                  <a:srgbClr val="FF0000"/>
                </a:solidFill>
              </a:rPr>
              <a:t>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CBMC_Nth</a:t>
            </a:r>
            <a:r>
              <a:rPr lang="en-US" sz="1400" dirty="0"/>
              <a:t>	    </a:t>
            </a:r>
            <a:r>
              <a:rPr lang="en-US" sz="1400" dirty="0">
                <a:solidFill>
                  <a:srgbClr val="FF0000"/>
                </a:solidFill>
              </a:rPr>
              <a:t>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8D0E2F-E34E-1F44-9F9F-DB614CF294A7}"/>
              </a:ext>
            </a:extLst>
          </p:cNvPr>
          <p:cNvSpPr txBox="1">
            <a:spLocks/>
          </p:cNvSpPr>
          <p:nvPr/>
        </p:nvSpPr>
        <p:spPr>
          <a:xfrm>
            <a:off x="8042188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OUTPUT FREQUENCY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CoordinatesFreq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RestartFreq</a:t>
            </a:r>
            <a:r>
              <a:rPr lang="en-US" sz="1400" dirty="0"/>
              <a:t>     	true 	500000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ConsoleFreq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BlockAverageFreq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# OUTPUT BLK. FLUC.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OutEnergy</a:t>
            </a:r>
            <a:r>
              <a:rPr lang="en-US" sz="1400" dirty="0"/>
              <a:t> 	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OutPressure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OutMolNum</a:t>
            </a:r>
            <a:r>
              <a:rPr lang="en-US" sz="1400" dirty="0"/>
              <a:t>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OutDensity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OutVolume</a:t>
            </a:r>
            <a:r>
              <a:rPr lang="en-US" sz="1400" dirty="0"/>
              <a:t> 		true 	true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342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(n) of random trial positions in the target box, calculate a (new) insertion Rosenbluth weight based on the Boltzmann factors of the trial insertion sites:</a:t>
                </a:r>
              </a:p>
              <a:p>
                <a:pPr marL="0" indent="0">
                  <a:buNone/>
                </a:pP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Select a site using a random draw compared to the scaled Boltzmann factors for each site:</a:t>
                </a:r>
              </a:p>
              <a:p>
                <a:pPr marL="0" indent="0">
                  <a:buNone/>
                </a:pP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  <a:blipFill>
                <a:blip r:embed="rId2"/>
                <a:stretch>
                  <a:fillRect l="-1082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31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60414-D094-2E44-895B-07055BE0B6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2C8B91-387F-5D44-82A1-0EF298FEAD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3156903" y="4053201"/>
            <a:ext cx="457201" cy="4077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99F094-7747-B548-A7D8-3AFEE35B0A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1781025" y="6168450"/>
            <a:ext cx="432487" cy="49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13F98-EC5B-2D48-98A9-92C422EB27D1}"/>
              </a:ext>
            </a:extLst>
          </p:cNvPr>
          <p:cNvSpPr txBox="1"/>
          <p:nvPr/>
        </p:nvSpPr>
        <p:spPr>
          <a:xfrm>
            <a:off x="2247684" y="5796943"/>
            <a:ext cx="2373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-trial position</a:t>
            </a:r>
          </a:p>
          <a:p>
            <a:r>
              <a:rPr lang="en-US" sz="2400" dirty="0"/>
              <a:t>-winner position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FD41BF-60A0-6343-83BA-F7D5C645C4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2603814" y="4855777"/>
            <a:ext cx="457201" cy="4077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7E4B54-6489-BD4A-A47F-F77588B8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881774" y="5059663"/>
            <a:ext cx="457201" cy="4077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F63ACA-3357-B74C-BCCA-AA1E0DAAEC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266062" y="3268781"/>
            <a:ext cx="457201" cy="4077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065D56D-E89C-9247-BD3B-7010D1728F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781025" y="5789548"/>
            <a:ext cx="457201" cy="4077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B579B0-E4D3-DB4C-9CC3-73D50A5E7D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011044" y="1927872"/>
            <a:ext cx="457201" cy="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459385" y="1568698"/>
            <a:ext cx="5871734" cy="565788"/>
          </a:xfrm>
        </p:spPr>
        <p:txBody>
          <a:bodyPr>
            <a:noAutofit/>
          </a:bodyPr>
          <a:lstStyle/>
          <a:p>
            <a:r>
              <a:rPr lang="en-US" sz="2000" dirty="0"/>
              <a:t>Generate independent and dependent angle trials, while keeping the angle in the ring </a:t>
            </a:r>
            <a:r>
              <a:rPr lang="en-US" sz="2000" dirty="0" smtClean="0"/>
              <a:t>fixed: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32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7" y="1523255"/>
            <a:ext cx="4207646" cy="4201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17B0-A05E-3C4A-BD72-A680E7C50AA6}"/>
              </a:ext>
            </a:extLst>
          </p:cNvPr>
          <p:cNvGrpSpPr/>
          <p:nvPr/>
        </p:nvGrpSpPr>
        <p:grpSpPr>
          <a:xfrm>
            <a:off x="5480973" y="2570922"/>
            <a:ext cx="6522106" cy="3283855"/>
            <a:chOff x="5293298" y="1660751"/>
            <a:chExt cx="7907943" cy="33906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/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000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907943" cy="8252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E9AE641F-FC29-224C-AECF-F43D2427A5F8}"/>
                </a:ext>
              </a:extLst>
            </p:cNvPr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15124A1D-25F5-9842-9AF3-844CEF4B4135}"/>
                </a:ext>
              </a:extLst>
            </p:cNvPr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49E5A-7CED-B94B-9CFB-2A32F53083A5}"/>
                </a:ext>
              </a:extLst>
            </p:cNvPr>
            <p:cNvSpPr/>
            <p:nvPr/>
          </p:nvSpPr>
          <p:spPr>
            <a:xfrm>
              <a:off x="5402906" y="1660751"/>
              <a:ext cx="6457499" cy="41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For n sites grown off a branch point </a:t>
              </a:r>
              <a:r>
                <a:rPr lang="en-US" sz="2000" i="1" dirty="0" err="1"/>
                <a:t>n</a:t>
              </a:r>
              <a:r>
                <a:rPr lang="en-US" sz="2000" i="1" baseline="-25000" dirty="0" err="1"/>
                <a:t>grow</a:t>
              </a:r>
              <a:r>
                <a:rPr lang="en-US" sz="2000" i="1" dirty="0"/>
                <a:t>(n)=n-1</a:t>
              </a:r>
              <a:endParaRPr lang="en-US" sz="2000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89392AC6-42E2-184F-8C37-E2DE1A1AB2A8}"/>
                </a:ext>
              </a:extLst>
            </p:cNvPr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44BC3-F869-8F43-9E81-64E2F8BBCD9C}"/>
                </a:ext>
              </a:extLst>
            </p:cNvPr>
            <p:cNvSpPr/>
            <p:nvPr/>
          </p:nvSpPr>
          <p:spPr>
            <a:xfrm>
              <a:off x="5318211" y="4320481"/>
              <a:ext cx="5283636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([a]) are fully independent from a spatial perspective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5A64F7-BF35-534E-840C-E858EB2BBBD0}"/>
                </a:ext>
              </a:extLst>
            </p:cNvPr>
            <p:cNvSpPr/>
            <p:nvPr/>
          </p:nvSpPr>
          <p:spPr>
            <a:xfrm>
              <a:off x="8600764" y="3629318"/>
              <a:ext cx="4446305" cy="73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/>
                <a:t>These angles ([b]) are spatially</a:t>
              </a:r>
              <a:br>
                <a:rPr lang="en-US" sz="2000" i="1" dirty="0"/>
              </a:br>
              <a:r>
                <a:rPr lang="en-US" sz="2000" i="1" dirty="0"/>
                <a:t>dependent on the picks from [a].</a:t>
              </a:r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40A354C0-9BB4-FC4D-8D78-11D832459E9A}"/>
              </a:ext>
            </a:extLst>
          </p:cNvPr>
          <p:cNvSpPr/>
          <p:nvPr/>
        </p:nvSpPr>
        <p:spPr>
          <a:xfrm rot="5400000">
            <a:off x="2229226" y="3434882"/>
            <a:ext cx="1232452" cy="1181085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3560D52-1A23-B24F-BBCD-3C59A1445E4C}"/>
              </a:ext>
            </a:extLst>
          </p:cNvPr>
          <p:cNvSpPr/>
          <p:nvPr/>
        </p:nvSpPr>
        <p:spPr>
          <a:xfrm rot="13232960">
            <a:off x="2141689" y="3190723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3DF55A49-C3B3-1148-AB5C-6A249FFB5AF6}"/>
              </a:ext>
            </a:extLst>
          </p:cNvPr>
          <p:cNvSpPr/>
          <p:nvPr/>
        </p:nvSpPr>
        <p:spPr>
          <a:xfrm rot="8367040" flipH="1">
            <a:off x="2810920" y="3184097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52FB5-7C38-CD4E-B447-01AECACD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8225">
            <a:off x="1475127" y="2684443"/>
            <a:ext cx="2324861" cy="228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F59016-1263-0D42-96B4-85C5944970AB}"/>
              </a:ext>
            </a:extLst>
          </p:cNvPr>
          <p:cNvSpPr/>
          <p:nvPr/>
        </p:nvSpPr>
        <p:spPr>
          <a:xfrm>
            <a:off x="2374009" y="4752035"/>
            <a:ext cx="1055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0B9BD-EF3D-FD4F-8EAA-927449204EF4}"/>
              </a:ext>
            </a:extLst>
          </p:cNvPr>
          <p:cNvSpPr/>
          <p:nvPr/>
        </p:nvSpPr>
        <p:spPr>
          <a:xfrm rot="18718513">
            <a:off x="995249" y="278791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C1467-018E-214A-892B-49185DD9A476}"/>
              </a:ext>
            </a:extLst>
          </p:cNvPr>
          <p:cNvSpPr/>
          <p:nvPr/>
        </p:nvSpPr>
        <p:spPr>
          <a:xfrm rot="2881487" flipH="1">
            <a:off x="3149007" y="273146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1870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33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(m) of random trial orientation around focus atom, calculate a (new) Rosenbluth weight based on the Boltzmann factors of the trial insertion sites:</a:t>
                </a:r>
              </a:p>
              <a:p>
                <a:pPr marL="0" indent="0">
                  <a:buNone/>
                </a:pP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  <a:blipFill>
                <a:blip r:embed="rId7"/>
                <a:stretch>
                  <a:fillRect l="-1082" t="-2294" b="-39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7018">
            <a:off x="3666979" y="1719672"/>
            <a:ext cx="929946" cy="914400"/>
          </a:xfrm>
          <a:prstGeom prst="rect">
            <a:avLst/>
          </a:pr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3798AA83-A0B5-2F43-9CD9-AF7A80BA1EA3}"/>
              </a:ext>
            </a:extLst>
          </p:cNvPr>
          <p:cNvSpPr/>
          <p:nvPr/>
        </p:nvSpPr>
        <p:spPr>
          <a:xfrm rot="16200000">
            <a:off x="4029380" y="177100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C4BB945-BA64-6C43-A749-E3E1DF8471BD}"/>
              </a:ext>
            </a:extLst>
          </p:cNvPr>
          <p:cNvSpPr/>
          <p:nvPr/>
        </p:nvSpPr>
        <p:spPr>
          <a:xfrm rot="10800000" flipV="1">
            <a:off x="4340804" y="185714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9469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Select a orientation using a random draw compared to the scaled Boltzmann factors for each site:</a:t>
                </a:r>
              </a:p>
              <a:p>
                <a:pPr marL="0" indent="0">
                  <a:buNone/>
                </a:pP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  <a:blipFill>
                <a:blip r:embed="rId7"/>
                <a:stretch>
                  <a:fillRect l="-1082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9A7FFFE-2BB7-5C48-B4C3-EFB20F32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20" y="1475048"/>
            <a:ext cx="5871734" cy="2492424"/>
          </a:xfrm>
        </p:spPr>
        <p:txBody>
          <a:bodyPr>
            <a:noAutofit/>
          </a:bodyPr>
          <a:lstStyle/>
          <a:p>
            <a:r>
              <a:rPr lang="en-US" sz="2000" dirty="0"/>
              <a:t>Continue building the molecule segment by segment. If building segment is in the ring frame, we do not perform dihedral trials.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7D186-1B7C-FD43-9068-9C81A9AAFDE0}"/>
              </a:ext>
            </a:extLst>
          </p:cNvPr>
          <p:cNvGrpSpPr/>
          <p:nvPr/>
        </p:nvGrpSpPr>
        <p:grpSpPr>
          <a:xfrm>
            <a:off x="6113513" y="2624944"/>
            <a:ext cx="5766827" cy="3538803"/>
            <a:chOff x="265027" y="1975455"/>
            <a:chExt cx="7689106" cy="4718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068B3F-6C4B-B544-89CD-E9BBFCCD5B36}"/>
                    </a:ext>
                  </a:extLst>
                </p:cNvPr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21E5527-D17D-1F49-9ED5-551EF11E5BBA}"/>
                </a:ext>
              </a:extLst>
            </p:cNvPr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02FAC136-CA6F-7A41-B24B-0721912DFEB2}"/>
                </a:ext>
              </a:extLst>
            </p:cNvPr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3C570-E0A3-2D41-B630-05D30C910A23}"/>
                </a:ext>
              </a:extLst>
            </p:cNvPr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FA6726-EA95-FC49-B90E-D2EF5C91F787}"/>
                </a:ext>
              </a:extLst>
            </p:cNvPr>
            <p:cNvSpPr/>
            <p:nvPr/>
          </p:nvSpPr>
          <p:spPr>
            <a:xfrm>
              <a:off x="1370265" y="3289899"/>
              <a:ext cx="493629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Torsion is coupled to nonbonded energy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524D68-0F45-9845-8EB5-DB86DEEEA1D3}"/>
                </a:ext>
              </a:extLst>
            </p:cNvPr>
            <p:cNvSpPr/>
            <p:nvPr/>
          </p:nvSpPr>
          <p:spPr>
            <a:xfrm>
              <a:off x="3245063" y="6201416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2D009C-8429-B848-A6EA-C9BAE9ABF4AE}"/>
                </a:ext>
              </a:extLst>
            </p:cNvPr>
            <p:cNvSpPr/>
            <p:nvPr/>
          </p:nvSpPr>
          <p:spPr>
            <a:xfrm>
              <a:off x="4538873" y="5570404"/>
              <a:ext cx="318773" cy="5246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C7B3FC7-3CC1-DC41-A4DD-60A7AC4FC902}"/>
                </a:ext>
              </a:extLst>
            </p:cNvPr>
            <p:cNvSpPr/>
            <p:nvPr/>
          </p:nvSpPr>
          <p:spPr>
            <a:xfrm>
              <a:off x="1006583" y="2816186"/>
              <a:ext cx="363681" cy="162340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69C4CD-D9BA-3A45-8056-F0C84BC940F6}"/>
                </a:ext>
              </a:extLst>
            </p:cNvPr>
            <p:cNvSpPr/>
            <p:nvPr/>
          </p:nvSpPr>
          <p:spPr>
            <a:xfrm>
              <a:off x="371171" y="1975455"/>
              <a:ext cx="6929647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# of growth steps 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5FA22F4-270D-9A4E-BD7A-3F090EC6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 rot="20050072">
            <a:off x="3722248" y="1564987"/>
            <a:ext cx="1533499" cy="1371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/>
              <a:t>Configurational-Bias </a:t>
            </a:r>
            <a:r>
              <a:rPr lang="en-US" dirty="0" err="1"/>
              <a:t>CrankShaft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7A680F-DD31-7741-8776-7ABABA7D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r="19086"/>
          <a:stretch/>
        </p:blipFill>
        <p:spPr>
          <a:xfrm rot="5400000">
            <a:off x="7402111" y="1003367"/>
            <a:ext cx="2688831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F3F47-033B-BC49-8514-1EB30CFD2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r="21065"/>
          <a:stretch/>
        </p:blipFill>
        <p:spPr>
          <a:xfrm rot="5400000">
            <a:off x="2031426" y="1003367"/>
            <a:ext cx="2493320" cy="3657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396314"/>
            <a:ext cx="4960321" cy="2829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BA6D9-0F23-0347-9E26-8C0311268BA8}"/>
              </a:ext>
            </a:extLst>
          </p:cNvPr>
          <p:cNvSpPr/>
          <p:nvPr/>
        </p:nvSpPr>
        <p:spPr>
          <a:xfrm>
            <a:off x="6251375" y="1396315"/>
            <a:ext cx="4960321" cy="2829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62BF14-43B3-F84F-951A-08CC6A563318}"/>
              </a:ext>
            </a:extLst>
          </p:cNvPr>
          <p:cNvCxnSpPr>
            <a:cxnSpLocks/>
          </p:cNvCxnSpPr>
          <p:nvPr/>
        </p:nvCxnSpPr>
        <p:spPr>
          <a:xfrm flipH="1" flipV="1">
            <a:off x="8746527" y="2113006"/>
            <a:ext cx="100911" cy="141793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21826C-6572-1845-9370-89B1646B1CEB}"/>
              </a:ext>
            </a:extLst>
          </p:cNvPr>
          <p:cNvCxnSpPr>
            <a:cxnSpLocks/>
          </p:cNvCxnSpPr>
          <p:nvPr/>
        </p:nvCxnSpPr>
        <p:spPr>
          <a:xfrm flipH="1" flipV="1">
            <a:off x="1997270" y="2953265"/>
            <a:ext cx="1280816" cy="6549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E8485B57-3A73-3149-987A-FC42DDA2A15C}"/>
              </a:ext>
            </a:extLst>
          </p:cNvPr>
          <p:cNvSpPr/>
          <p:nvPr/>
        </p:nvSpPr>
        <p:spPr>
          <a:xfrm rot="16200000">
            <a:off x="8458716" y="2582973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E8BA312-E9A8-8E46-8F18-38B96D361465}"/>
              </a:ext>
            </a:extLst>
          </p:cNvPr>
          <p:cNvSpPr/>
          <p:nvPr/>
        </p:nvSpPr>
        <p:spPr>
          <a:xfrm rot="1567237">
            <a:off x="2451358" y="2737874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/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𝑏𝑜𝑛𝑑𝑒𝑑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49" y="5000519"/>
                <a:ext cx="5342873" cy="87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/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𝐵𝑜𝑛𝑑𝑒𝑑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59" y="4371212"/>
                <a:ext cx="3893951" cy="1016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/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𝐵𝑜𝑛𝑑𝑒𝑑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𝑏𝑒𝑛𝑑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𝑑𝑖h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22" y="5487470"/>
                <a:ext cx="3919919" cy="1051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08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=581.10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3.99 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=8.21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84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" y="2468880"/>
            <a:ext cx="5680037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5" y="2468880"/>
            <a:ext cx="56800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r="1941" b="2676"/>
          <a:stretch/>
        </p:blipFill>
        <p:spPr>
          <a:xfrm>
            <a:off x="703540" y="1470838"/>
            <a:ext cx="6454662" cy="5161573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16145" y="1604098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250 molecules and L=53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CEC51-7B1F-1D45-A3ED-FE6EE0B4B5D3}"/>
              </a:ext>
            </a:extLst>
          </p:cNvPr>
          <p:cNvGrpSpPr/>
          <p:nvPr/>
        </p:nvGrpSpPr>
        <p:grpSpPr>
          <a:xfrm>
            <a:off x="9572836" y="4051625"/>
            <a:ext cx="2133545" cy="2393184"/>
            <a:chOff x="9968259" y="4051625"/>
            <a:chExt cx="2133545" cy="2393184"/>
          </a:xfrm>
        </p:grpSpPr>
        <p:sp>
          <p:nvSpPr>
            <p:cNvPr id="13" name="Rectangle 12"/>
            <p:cNvSpPr/>
            <p:nvPr/>
          </p:nvSpPr>
          <p:spPr>
            <a:xfrm>
              <a:off x="9968259" y="5716791"/>
              <a:ext cx="2133545" cy="71457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1447" y="4622598"/>
              <a:ext cx="815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5031" y="5832156"/>
              <a:ext cx="1201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Liquid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68260" y="4051625"/>
              <a:ext cx="2133544" cy="23931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4627" y="1560944"/>
            <a:ext cx="4312507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Larger volume = more molecules in gas phase.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2080" b="2582"/>
          <a:stretch/>
        </p:blipFill>
        <p:spPr>
          <a:xfrm>
            <a:off x="661004" y="1410712"/>
            <a:ext cx="6571069" cy="54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</a:t>
            </a:r>
            <a:r>
              <a:rPr lang="en-US" sz="2400" dirty="0" smtClean="0"/>
              <a:t>OAC</a:t>
            </a:r>
            <a:r>
              <a:rPr lang="en-US" sz="2400" dirty="0" smtClean="0"/>
              <a:t>-1642406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153"/>
            <a:ext cx="10515600" cy="5070763"/>
          </a:xfrm>
        </p:spPr>
        <p:txBody>
          <a:bodyPr>
            <a:normAutofit/>
          </a:bodyPr>
          <a:lstStyle/>
          <a:p>
            <a:r>
              <a:rPr lang="en-US" dirty="0"/>
              <a:t>PDB output files for each box contain coordinates for all molecules in the simulation:      mC6cycle_GEMC_T_480K_BOX_0.pdb </a:t>
            </a:r>
          </a:p>
          <a:p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en-US" dirty="0"/>
              <a:t>ATOM     76 C6   1C6 A  11      33.658  11.434  28.090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77 C7   1C6 A  11      36.151  10.979  27.972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78 C1   1C6 A  12         </a:t>
            </a:r>
            <a:r>
              <a:rPr lang="en-US" dirty="0">
                <a:solidFill>
                  <a:srgbClr val="FF0000"/>
                </a:solidFill>
              </a:rPr>
              <a:t>0.000    0.000    0.000</a:t>
            </a:r>
            <a:r>
              <a:rPr lang="en-US" dirty="0"/>
              <a:t>  </a:t>
            </a:r>
            <a:r>
              <a:rPr lang="en-US" dirty="0">
                <a:solidFill>
                  <a:srgbClr val="FF0000"/>
                </a:solidFill>
              </a:rPr>
              <a:t>1.00</a:t>
            </a:r>
            <a:r>
              <a:rPr lang="en-US" dirty="0"/>
              <a:t>  0.00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methyl-cyclohexane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EE9CDE-4B9F-4F47-BDE9-49CE7FA6E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3" y="1485899"/>
            <a:ext cx="5775233" cy="4885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C0A40-DF7C-434D-81DA-A8E126F68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67" y="1423553"/>
            <a:ext cx="5803788" cy="49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</a:t>
            </a:r>
            <a:r>
              <a:rPr lang="en-US" dirty="0" smtClean="0"/>
              <a:t>Fix position</a:t>
            </a:r>
            <a:endParaRPr lang="en-US" dirty="0"/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730" t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/>
          <a:stretch/>
        </p:blipFill>
        <p:spPr>
          <a:xfrm>
            <a:off x="6360613" y="2286000"/>
            <a:ext cx="5653322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/>
          <a:stretch/>
        </p:blipFill>
        <p:spPr>
          <a:xfrm>
            <a:off x="573587" y="2286000"/>
            <a:ext cx="55224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</a:t>
            </a:r>
            <a:r>
              <a:rPr lang="en-US" sz="2400" dirty="0" smtClean="0"/>
              <a:t>OAC-1642406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7027</TotalTime>
  <Words>2222</Words>
  <Application>Microsoft Office PowerPoint</Application>
  <PresentationFormat>Widescreen</PresentationFormat>
  <Paragraphs>604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 Control File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CrankShaft</vt:lpstr>
      <vt:lpstr>GEMC: methyl-cyclohexane 480 K</vt:lpstr>
      <vt:lpstr>GEMC: methyl-cyclohexane 480 K</vt:lpstr>
      <vt:lpstr>GEMC Tips</vt:lpstr>
      <vt:lpstr>GEMC PDB Output</vt:lpstr>
      <vt:lpstr>GEMC methyl-cyclohexane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Jeffrey Potoff</cp:lastModifiedBy>
  <cp:revision>257</cp:revision>
  <dcterms:created xsi:type="dcterms:W3CDTF">2018-05-11T01:19:13Z</dcterms:created>
  <dcterms:modified xsi:type="dcterms:W3CDTF">2018-10-24T01:45:57Z</dcterms:modified>
</cp:coreProperties>
</file>